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2E76ED-E253-4432-B70E-DF00970B4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DC42FE-ABE3-4E1D-B8E9-DC1594CF7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6EFB51-8804-4683-BC04-674CA837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BB1E44-9006-47C0-A03B-290019D1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823322-0BED-4C6B-9FB1-F3928C6F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08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F53A52-96D8-41E8-B8D1-459ADF5FE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6327B4-9E51-4B82-AEE8-C9C4B73BB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04FBCA-D51B-40C3-BC72-50D31C9E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AEF6F-5174-44A5-8C25-7AD357C03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79017C-CB81-4186-BFB8-0B7F4FAE7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34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ED8A02F-A2C4-49C2-A364-6EC0F71DC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C283A1-9E8B-48F0-B1A0-C988D3EC3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63AAF8-45EF-4B06-9943-B7B886355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16072C-8495-4F30-89E3-E964D8E5B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98C95D-885F-47ED-9118-F5B9B8B44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14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15C9D5-E140-4F83-8CA6-CAEA8873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87104D-0037-47FA-96B3-DD596E665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A657CD-84D5-4F8C-91C1-E9025F02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2C1325-AAA9-4BA4-962E-2E791275C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495D7D-E011-40E4-87A7-E92BB381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005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209DD-6FBC-4D4D-8BCF-EABD53E99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4270F0-C879-4D43-A2D8-ACA8CE706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610317-CCA5-4B47-BC17-794E3A01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5F0CBE-805D-40B5-AB4B-A33D8C5A8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737F9B-DEBD-4E75-AB69-7E820292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1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387538-73E6-4EB3-AA9B-ADF69FE7A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7A5CCD-5859-48A9-9798-2298E9121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65C62B-1459-40FA-BD3C-117ED9873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3D9F82-B09B-4B96-B393-186621F27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0446DB-FDE2-4D4C-A57C-7EC7251EB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347FDA-F03C-46A3-AE03-CAD12AEE0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84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898704-2F67-43BC-9F2D-D26B6B2C8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6274FA-4AB0-434E-9BCC-DA8CE74AC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72BDB6F-0909-4400-BC5B-72CE818D1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F0CC94-62EA-4331-AC98-0145D14E09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414C17B-B74E-49F6-95BE-D96C293E6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B36361-5BA7-48AA-A796-338C2FFB8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5685090-7526-4619-9430-35233EBB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B09333B-A355-495C-8D41-65601F452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1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6CEFC-C072-48BE-9E0C-6693ED1E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79E8582-6BDA-4E44-A63F-C042673C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B61E8C-180E-4E3F-A8BD-021398D28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2E0E24-450A-4193-88CD-07E6430AF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60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BA2AF0B-4F82-44C1-B224-8D04EAB48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9833CC-4F81-4A86-9F19-F1AD76C0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B47DBB-A274-4EED-A70F-2A862CBF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84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D42709-3F79-4D08-9651-564AE1E18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E2F541-88AD-411C-8D32-DD66DA640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E6758D-7CD9-4EF6-B588-CCDE8C846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2D49F60-D108-4835-BA0A-26541338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8725D6-9D4B-4350-813E-DFBCDC48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835B18-D96A-49B5-955E-3E0F1C884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40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AB5E96-FD5A-4284-809A-803C779C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6DF11B-9F70-489F-BEE3-EC4F0D8A02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2A3C9B-5DC8-4620-9AA5-AD7677D9C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CC35D5-28FE-41BA-8C18-BFA3642FE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E0A16B-ADB3-4DD6-ABD5-56AA33BB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590056-A2C5-49FB-9EEF-50F0B88E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98B75AB-D20D-4171-98C3-F7A240D3C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D287B93-C5A9-4D03-96D8-CFEF058B9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01FCB6-1B36-41CE-B047-EEDA45B77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662E-0324-4486-A687-0873FCB18195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C668CF-7346-4663-BC8C-284693F2C1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176524-0EDE-4BEF-9E84-084C2591B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5C78-293C-44A0-A337-417D50F5AA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830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E2E3DB-EC0E-452D-A6CE-12BFE8C28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995" y="207994"/>
            <a:ext cx="11227982" cy="430887"/>
          </a:xfrm>
        </p:spPr>
        <p:txBody>
          <a:bodyPr>
            <a:noAutofit/>
          </a:bodyPr>
          <a:lstStyle/>
          <a:p>
            <a:r>
              <a:rPr lang="fr-FR" sz="2400" b="1" u="sng" dirty="0">
                <a:latin typeface="Comic Sans MS" panose="030F0702030302020204" pitchFamily="66" charset="0"/>
              </a:rPr>
              <a:t>Les parcours de langues étrangères au collège Ronsard (3 choix possibles)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8E66E43-915F-4E86-BE70-6489626BE1DC}"/>
              </a:ext>
            </a:extLst>
          </p:cNvPr>
          <p:cNvSpPr txBox="1"/>
          <p:nvPr/>
        </p:nvSpPr>
        <p:spPr>
          <a:xfrm>
            <a:off x="1522575" y="1637235"/>
            <a:ext cx="28175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latin typeface="Comic Sans MS" panose="030F0702030302020204" pitchFamily="66" charset="0"/>
              </a:rPr>
              <a:t>6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 </a:t>
            </a:r>
            <a:r>
              <a:rPr lang="fr-FR" dirty="0">
                <a:latin typeface="Comic Sans MS" panose="030F0702030302020204" pitchFamily="66" charset="0"/>
              </a:rPr>
              <a:t>: </a:t>
            </a:r>
          </a:p>
          <a:p>
            <a:r>
              <a:rPr lang="fr-FR" dirty="0">
                <a:latin typeface="Comic Sans MS" panose="030F0702030302020204" pitchFamily="66" charset="0"/>
              </a:rPr>
              <a:t>4h d’anglais par semaine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A43BBE-DCFB-4BAC-A702-5FE86A8A05F1}"/>
              </a:ext>
            </a:extLst>
          </p:cNvPr>
          <p:cNvSpPr txBox="1"/>
          <p:nvPr/>
        </p:nvSpPr>
        <p:spPr>
          <a:xfrm>
            <a:off x="6997622" y="1567701"/>
            <a:ext cx="447490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latin typeface="Comic Sans MS" panose="030F0702030302020204" pitchFamily="66" charset="0"/>
              </a:rPr>
              <a:t>5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, 4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 et 3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 </a:t>
            </a:r>
            <a:r>
              <a:rPr lang="fr-FR" dirty="0">
                <a:latin typeface="Comic Sans MS" panose="030F0702030302020204" pitchFamily="66" charset="0"/>
              </a:rPr>
              <a:t>:</a:t>
            </a:r>
          </a:p>
          <a:p>
            <a:r>
              <a:rPr lang="fr-FR" dirty="0">
                <a:latin typeface="Comic Sans MS" panose="030F0702030302020204" pitchFamily="66" charset="0"/>
              </a:rPr>
              <a:t>3h d’anglais + 2h30 d’espagnol = </a:t>
            </a:r>
          </a:p>
          <a:p>
            <a:r>
              <a:rPr lang="fr-FR" dirty="0">
                <a:latin typeface="Comic Sans MS" panose="030F0702030302020204" pitchFamily="66" charset="0"/>
              </a:rPr>
              <a:t>5h30 de langues étrangères par semaine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5CF6AB5-AD18-49B8-9FCE-A19F77CF9907}"/>
              </a:ext>
            </a:extLst>
          </p:cNvPr>
          <p:cNvSpPr txBox="1"/>
          <p:nvPr/>
        </p:nvSpPr>
        <p:spPr>
          <a:xfrm>
            <a:off x="797466" y="3441985"/>
            <a:ext cx="426778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latin typeface="Comic Sans MS" panose="030F0702030302020204" pitchFamily="66" charset="0"/>
              </a:rPr>
              <a:t>6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 bilangue </a:t>
            </a:r>
            <a:r>
              <a:rPr lang="fr-FR" dirty="0">
                <a:latin typeface="Comic Sans MS" panose="030F0702030302020204" pitchFamily="66" charset="0"/>
              </a:rPr>
              <a:t>: </a:t>
            </a:r>
          </a:p>
          <a:p>
            <a:r>
              <a:rPr lang="fr-FR" dirty="0">
                <a:latin typeface="Comic Sans MS" panose="030F0702030302020204" pitchFamily="66" charset="0"/>
              </a:rPr>
              <a:t>4h d’anglais + 2h d’allemand = </a:t>
            </a:r>
          </a:p>
          <a:p>
            <a:r>
              <a:rPr lang="fr-FR" dirty="0">
                <a:latin typeface="Comic Sans MS" panose="030F0702030302020204" pitchFamily="66" charset="0"/>
              </a:rPr>
              <a:t>6h de langues étrangères par semaine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0D59FA2-53B3-48AC-98C6-2590EA46072C}"/>
              </a:ext>
            </a:extLst>
          </p:cNvPr>
          <p:cNvSpPr txBox="1"/>
          <p:nvPr/>
        </p:nvSpPr>
        <p:spPr>
          <a:xfrm>
            <a:off x="6997623" y="3417156"/>
            <a:ext cx="447490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latin typeface="Comic Sans MS" panose="030F0702030302020204" pitchFamily="66" charset="0"/>
              </a:rPr>
              <a:t>5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, 4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 et 3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 </a:t>
            </a:r>
            <a:r>
              <a:rPr lang="fr-FR" dirty="0">
                <a:latin typeface="Comic Sans MS" panose="030F0702030302020204" pitchFamily="66" charset="0"/>
              </a:rPr>
              <a:t>:</a:t>
            </a:r>
          </a:p>
          <a:p>
            <a:r>
              <a:rPr lang="fr-FR" dirty="0">
                <a:latin typeface="Comic Sans MS" panose="030F0702030302020204" pitchFamily="66" charset="0"/>
              </a:rPr>
              <a:t>3h d’anglais + 2h30 d’allemand =</a:t>
            </a:r>
            <a:r>
              <a:rPr lang="fr-FR" baseline="30000" dirty="0">
                <a:latin typeface="Comic Sans MS" panose="030F0702030302020204" pitchFamily="66" charset="0"/>
              </a:rPr>
              <a:t>  </a:t>
            </a:r>
            <a:r>
              <a:rPr lang="fr-FR" dirty="0">
                <a:latin typeface="Comic Sans MS" panose="030F0702030302020204" pitchFamily="66" charset="0"/>
              </a:rPr>
              <a:t> </a:t>
            </a:r>
          </a:p>
          <a:p>
            <a:r>
              <a:rPr lang="fr-FR" dirty="0">
                <a:latin typeface="Comic Sans MS" panose="030F0702030302020204" pitchFamily="66" charset="0"/>
              </a:rPr>
              <a:t>5h30 de langues étrangères par semaine</a:t>
            </a:r>
          </a:p>
        </p:txBody>
      </p:sp>
      <p:sp>
        <p:nvSpPr>
          <p:cNvPr id="19" name="Flèche : droite 18">
            <a:extLst>
              <a:ext uri="{FF2B5EF4-FFF2-40B4-BE49-F238E27FC236}">
                <a16:creationId xmlns:a16="http://schemas.microsoft.com/office/drawing/2014/main" id="{6EEED98C-AA38-44D9-9E71-D9847B6CD56C}"/>
              </a:ext>
            </a:extLst>
          </p:cNvPr>
          <p:cNvSpPr/>
          <p:nvPr/>
        </p:nvSpPr>
        <p:spPr>
          <a:xfrm>
            <a:off x="4465675" y="1715835"/>
            <a:ext cx="242335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6C2588ED-B489-4B9B-B170-EC63BE5FF94F}"/>
              </a:ext>
            </a:extLst>
          </p:cNvPr>
          <p:cNvSpPr/>
          <p:nvPr/>
        </p:nvSpPr>
        <p:spPr>
          <a:xfrm>
            <a:off x="5166111" y="3619669"/>
            <a:ext cx="17543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CFF79C1-4F4B-41FD-83E1-49ACCBE04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338" y="1114060"/>
            <a:ext cx="523175" cy="52317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9DB80DEF-7BC0-4110-B848-157795641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299" y="998435"/>
            <a:ext cx="523175" cy="52317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ACA76E43-55BC-4165-9850-39FC00A598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671" y="1009980"/>
            <a:ext cx="574801" cy="523176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F954CB8-6152-4F8D-9D6C-97F4C7F866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309" y="2916298"/>
            <a:ext cx="511433" cy="511433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742A1F4-B047-4953-9725-9CD30D882A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869" y="5049411"/>
            <a:ext cx="523175" cy="52317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031E51D-FC22-4792-BD43-0D0759A47E44}"/>
              </a:ext>
            </a:extLst>
          </p:cNvPr>
          <p:cNvSpPr txBox="1"/>
          <p:nvPr/>
        </p:nvSpPr>
        <p:spPr>
          <a:xfrm>
            <a:off x="346247" y="2525576"/>
            <a:ext cx="82342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u="sng" dirty="0">
                <a:latin typeface="Comic Sans MS" panose="030F0702030302020204" pitchFamily="66" charset="0"/>
              </a:rPr>
              <a:t>Parcours anglais-allemand: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2F2E84D-784C-43F3-BACA-8E07D541D405}"/>
              </a:ext>
            </a:extLst>
          </p:cNvPr>
          <p:cNvSpPr txBox="1"/>
          <p:nvPr/>
        </p:nvSpPr>
        <p:spPr>
          <a:xfrm>
            <a:off x="346247" y="738690"/>
            <a:ext cx="71497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u="sng" dirty="0">
                <a:latin typeface="Comic Sans MS" panose="030F0702030302020204" pitchFamily="66" charset="0"/>
              </a:rPr>
              <a:t>Parcours anglais-espagnol: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E56D31F-BADE-4D6E-8B31-C94F08E5F52D}"/>
              </a:ext>
            </a:extLst>
          </p:cNvPr>
          <p:cNvSpPr txBox="1"/>
          <p:nvPr/>
        </p:nvSpPr>
        <p:spPr>
          <a:xfrm>
            <a:off x="346247" y="4650559"/>
            <a:ext cx="82342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u="sng" dirty="0">
                <a:latin typeface="Comic Sans MS" panose="030F0702030302020204" pitchFamily="66" charset="0"/>
              </a:rPr>
              <a:t>Parcours anglais-italien: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6E1A521-5702-417B-9651-607A4D76685D}"/>
              </a:ext>
            </a:extLst>
          </p:cNvPr>
          <p:cNvSpPr txBox="1"/>
          <p:nvPr/>
        </p:nvSpPr>
        <p:spPr>
          <a:xfrm>
            <a:off x="814309" y="5572586"/>
            <a:ext cx="425093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latin typeface="Comic Sans MS" panose="030F0702030302020204" pitchFamily="66" charset="0"/>
              </a:rPr>
              <a:t>6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 bilangue </a:t>
            </a:r>
            <a:r>
              <a:rPr lang="fr-FR" dirty="0">
                <a:latin typeface="Comic Sans MS" panose="030F0702030302020204" pitchFamily="66" charset="0"/>
              </a:rPr>
              <a:t>: </a:t>
            </a:r>
          </a:p>
          <a:p>
            <a:r>
              <a:rPr lang="fr-FR" dirty="0">
                <a:latin typeface="Comic Sans MS" panose="030F0702030302020204" pitchFamily="66" charset="0"/>
              </a:rPr>
              <a:t>4h d’anglais + 2h d’italien = </a:t>
            </a:r>
          </a:p>
          <a:p>
            <a:r>
              <a:rPr lang="fr-FR" dirty="0">
                <a:latin typeface="Comic Sans MS" panose="030F0702030302020204" pitchFamily="66" charset="0"/>
              </a:rPr>
              <a:t>6h de langues étrangères par semaine</a:t>
            </a: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29B2EF98-9531-473D-8C04-1AA506E17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345" y="2921600"/>
            <a:ext cx="523175" cy="523175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BC70B263-7DF7-4753-A4B4-FAD20553CC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6875" y="2905723"/>
            <a:ext cx="511433" cy="511433"/>
          </a:xfrm>
          <a:prstGeom prst="rect">
            <a:avLst/>
          </a:prstGeom>
        </p:spPr>
      </p:pic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C2471EA3-5B80-4487-8546-985FE0A667C6}"/>
              </a:ext>
            </a:extLst>
          </p:cNvPr>
          <p:cNvSpPr/>
          <p:nvPr/>
        </p:nvSpPr>
        <p:spPr>
          <a:xfrm>
            <a:off x="5166111" y="5791935"/>
            <a:ext cx="175437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CC326F4-7A90-4E25-91DF-3DFA4D33ABFA}"/>
              </a:ext>
            </a:extLst>
          </p:cNvPr>
          <p:cNvSpPr txBox="1"/>
          <p:nvPr/>
        </p:nvSpPr>
        <p:spPr>
          <a:xfrm>
            <a:off x="6997622" y="5559646"/>
            <a:ext cx="447490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>
                <a:latin typeface="Comic Sans MS" panose="030F0702030302020204" pitchFamily="66" charset="0"/>
              </a:rPr>
              <a:t>5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, 4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 et 3</a:t>
            </a:r>
            <a:r>
              <a:rPr lang="fr-FR" u="sng" baseline="30000" dirty="0">
                <a:latin typeface="Comic Sans MS" panose="030F0702030302020204" pitchFamily="66" charset="0"/>
              </a:rPr>
              <a:t>ème</a:t>
            </a:r>
            <a:r>
              <a:rPr lang="fr-FR" u="sng" dirty="0">
                <a:latin typeface="Comic Sans MS" panose="030F0702030302020204" pitchFamily="66" charset="0"/>
              </a:rPr>
              <a:t> </a:t>
            </a:r>
            <a:r>
              <a:rPr lang="fr-FR" dirty="0">
                <a:latin typeface="Comic Sans MS" panose="030F0702030302020204" pitchFamily="66" charset="0"/>
              </a:rPr>
              <a:t>:</a:t>
            </a:r>
          </a:p>
          <a:p>
            <a:r>
              <a:rPr lang="fr-FR" dirty="0">
                <a:latin typeface="Comic Sans MS" panose="030F0702030302020204" pitchFamily="66" charset="0"/>
              </a:rPr>
              <a:t>3h d’anglais + 2h30 d’italien =</a:t>
            </a:r>
            <a:r>
              <a:rPr lang="fr-FR" baseline="30000" dirty="0">
                <a:latin typeface="Comic Sans MS" panose="030F0702030302020204" pitchFamily="66" charset="0"/>
              </a:rPr>
              <a:t>  </a:t>
            </a:r>
          </a:p>
          <a:p>
            <a:r>
              <a:rPr lang="fr-FR" dirty="0">
                <a:latin typeface="Comic Sans MS" panose="030F0702030302020204" pitchFamily="66" charset="0"/>
              </a:rPr>
              <a:t>5h30 de langues étrangères par semaine</a:t>
            </a:r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7A7D2C7E-2C7B-46EB-B6DA-8AA29B3E2B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523" y="2882846"/>
            <a:ext cx="523175" cy="523175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E310A99A-1A36-4290-8F10-A0459FAC35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7485" y="5032959"/>
            <a:ext cx="523175" cy="523175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4BBEF64D-C9BB-4052-B6BC-E643B9F779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006" y="5051760"/>
            <a:ext cx="523175" cy="523175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47013F91-BA3E-4640-9CAC-0C9549BBC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522" y="5032960"/>
            <a:ext cx="523175" cy="52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88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6B722-3B99-40D0-B141-0FCD8E6BE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060" y="4171"/>
            <a:ext cx="9634870" cy="67686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>
                <a:latin typeface="Comic Sans MS" panose="030F0702030302020204" pitchFamily="66" charset="0"/>
              </a:rPr>
              <a:t>Comment choisir sa 2</a:t>
            </a:r>
            <a:r>
              <a:rPr lang="fr-FR" sz="2800" b="1" baseline="30000" dirty="0">
                <a:latin typeface="Comic Sans MS" panose="030F0702030302020204" pitchFamily="66" charset="0"/>
              </a:rPr>
              <a:t>ème</a:t>
            </a:r>
            <a:r>
              <a:rPr lang="fr-FR" sz="2800" b="1" dirty="0">
                <a:latin typeface="Comic Sans MS" panose="030F0702030302020204" pitchFamily="66" charset="0"/>
              </a:rPr>
              <a:t> langue étrangère (LV2)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272313-9CD4-43D3-A263-FAF5AF96A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749" y="818707"/>
            <a:ext cx="10652051" cy="535825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200" dirty="0">
                <a:latin typeface="Comic Sans MS" panose="030F0702030302020204" pitchFamily="66" charset="0"/>
              </a:rPr>
              <a:t>Choisir la langue pour laquelle on se sent </a:t>
            </a:r>
            <a:r>
              <a:rPr lang="fr-FR" sz="2200" b="1" dirty="0">
                <a:latin typeface="Comic Sans MS" panose="030F0702030302020204" pitchFamily="66" charset="0"/>
              </a:rPr>
              <a:t>le plus motivé</a:t>
            </a:r>
            <a:r>
              <a:rPr lang="fr-FR" sz="2200" dirty="0">
                <a:latin typeface="Comic Sans MS" panose="030F0702030302020204" pitchFamily="66" charset="0"/>
              </a:rPr>
              <a:t>.</a:t>
            </a:r>
          </a:p>
          <a:p>
            <a:pPr>
              <a:buFontTx/>
              <a:buChar char="-"/>
            </a:pPr>
            <a:r>
              <a:rPr lang="fr-FR" sz="2200" b="1" dirty="0">
                <a:latin typeface="Comic Sans MS" panose="030F0702030302020204" pitchFamily="66" charset="0"/>
              </a:rPr>
              <a:t>Ne pas </a:t>
            </a:r>
            <a:r>
              <a:rPr lang="fr-FR" sz="2200" dirty="0">
                <a:latin typeface="Comic Sans MS" panose="030F0702030302020204" pitchFamily="66" charset="0"/>
              </a:rPr>
              <a:t>choisir une langue pour </a:t>
            </a:r>
            <a:r>
              <a:rPr lang="fr-FR" sz="2200" b="1" dirty="0">
                <a:latin typeface="Comic Sans MS" panose="030F0702030302020204" pitchFamily="66" charset="0"/>
              </a:rPr>
              <a:t>faire comme un/une camarade.</a:t>
            </a:r>
          </a:p>
          <a:p>
            <a:pPr>
              <a:buFontTx/>
              <a:buChar char="-"/>
            </a:pPr>
            <a:r>
              <a:rPr lang="fr-FR" sz="2200" dirty="0">
                <a:latin typeface="Comic Sans MS" panose="030F0702030302020204" pitchFamily="66" charset="0"/>
              </a:rPr>
              <a:t>Ne pas penser qu’une langue est forcément plus difficile qu’une autre : </a:t>
            </a:r>
            <a:r>
              <a:rPr lang="fr-FR" sz="2200" b="1" dirty="0">
                <a:latin typeface="Comic Sans MS" panose="030F0702030302020204" pitchFamily="66" charset="0"/>
              </a:rPr>
              <a:t>toute langue a ses propres difficultés </a:t>
            </a:r>
            <a:r>
              <a:rPr lang="fr-FR" sz="2200" dirty="0">
                <a:latin typeface="Comic Sans MS" panose="030F0702030302020204" pitchFamily="66" charset="0"/>
              </a:rPr>
              <a:t>et son apprentissage demande </a:t>
            </a:r>
            <a:r>
              <a:rPr lang="fr-FR" sz="2200" b="1" dirty="0">
                <a:latin typeface="Comic Sans MS" panose="030F0702030302020204" pitchFamily="66" charset="0"/>
              </a:rPr>
              <a:t>un travail sérieux et régulier</a:t>
            </a:r>
            <a:r>
              <a:rPr lang="fr-FR" sz="2200" dirty="0">
                <a:latin typeface="Comic Sans MS" panose="030F0702030302020204" pitchFamily="66" charset="0"/>
              </a:rPr>
              <a:t>.</a:t>
            </a:r>
          </a:p>
          <a:p>
            <a:pPr>
              <a:buFontTx/>
              <a:buChar char="-"/>
            </a:pPr>
            <a:r>
              <a:rPr lang="fr-FR" sz="2200" dirty="0">
                <a:latin typeface="Comic Sans MS" panose="030F0702030302020204" pitchFamily="66" charset="0"/>
              </a:rPr>
              <a:t>Ne pas penser qu’une langue étrangère est inutile : </a:t>
            </a:r>
            <a:r>
              <a:rPr lang="fr-FR" sz="2200" b="1" dirty="0">
                <a:latin typeface="Comic Sans MS" panose="030F0702030302020204" pitchFamily="66" charset="0"/>
              </a:rPr>
              <a:t>toute LV2 peut être un plus pour l’avenir.</a:t>
            </a:r>
          </a:p>
          <a:p>
            <a:pPr>
              <a:buFontTx/>
              <a:buChar char="-"/>
            </a:pPr>
            <a:r>
              <a:rPr lang="fr-FR" sz="2200" dirty="0">
                <a:latin typeface="Comic Sans MS" panose="030F0702030302020204" pitchFamily="66" charset="0"/>
              </a:rPr>
              <a:t>Le choix d’une </a:t>
            </a:r>
            <a:r>
              <a:rPr lang="fr-FR" sz="2200" b="1" dirty="0">
                <a:latin typeface="Comic Sans MS" panose="030F0702030302020204" pitchFamily="66" charset="0"/>
              </a:rPr>
              <a:t>6</a:t>
            </a:r>
            <a:r>
              <a:rPr lang="fr-FR" sz="2200" b="1" baseline="30000" dirty="0">
                <a:latin typeface="Comic Sans MS" panose="030F0702030302020204" pitchFamily="66" charset="0"/>
              </a:rPr>
              <a:t>ème</a:t>
            </a:r>
            <a:r>
              <a:rPr lang="fr-FR" sz="2200" b="1" dirty="0">
                <a:latin typeface="Comic Sans MS" panose="030F0702030302020204" pitchFamily="66" charset="0"/>
              </a:rPr>
              <a:t> Bilangue </a:t>
            </a:r>
            <a:r>
              <a:rPr lang="fr-FR" sz="2200" dirty="0">
                <a:latin typeface="Comic Sans MS" panose="030F0702030302020204" pitchFamily="66" charset="0"/>
              </a:rPr>
              <a:t>est </a:t>
            </a:r>
            <a:r>
              <a:rPr lang="fr-FR" sz="2200" b="1" dirty="0">
                <a:latin typeface="Comic Sans MS" panose="030F0702030302020204" pitchFamily="66" charset="0"/>
              </a:rPr>
              <a:t>un engagement </a:t>
            </a:r>
            <a:r>
              <a:rPr lang="fr-FR" sz="2200" dirty="0">
                <a:latin typeface="Comic Sans MS" panose="030F0702030302020204" pitchFamily="66" charset="0"/>
              </a:rPr>
              <a:t>: l’élève ne pourra pas abandonner l’allemand ou l’italien pour commencer l’espagnol en 5</a:t>
            </a:r>
            <a:r>
              <a:rPr lang="fr-FR" sz="2200" baseline="30000" dirty="0">
                <a:latin typeface="Comic Sans MS" panose="030F0702030302020204" pitchFamily="66" charset="0"/>
              </a:rPr>
              <a:t>ème</a:t>
            </a:r>
            <a:r>
              <a:rPr lang="fr-FR" sz="2200" dirty="0">
                <a:latin typeface="Comic Sans MS" panose="030F0702030302020204" pitchFamily="66" charset="0"/>
              </a:rPr>
              <a:t>. Si un élève veut absolument apprendre l’espagnol, il doit donc attendre la 5</a:t>
            </a:r>
            <a:r>
              <a:rPr lang="fr-FR" sz="2200" baseline="30000" dirty="0">
                <a:latin typeface="Comic Sans MS" panose="030F0702030302020204" pitchFamily="66" charset="0"/>
              </a:rPr>
              <a:t>ème</a:t>
            </a:r>
            <a:r>
              <a:rPr lang="fr-FR" sz="2200" dirty="0">
                <a:latin typeface="Comic Sans MS" panose="030F0702030302020204" pitchFamily="66" charset="0"/>
              </a:rPr>
              <a:t> pour débuter sa 2</a:t>
            </a:r>
            <a:r>
              <a:rPr lang="fr-FR" sz="2200" baseline="30000" dirty="0">
                <a:latin typeface="Comic Sans MS" panose="030F0702030302020204" pitchFamily="66" charset="0"/>
              </a:rPr>
              <a:t>ème</a:t>
            </a:r>
            <a:r>
              <a:rPr lang="fr-FR" sz="2200" dirty="0">
                <a:latin typeface="Comic Sans MS" panose="030F0702030302020204" pitchFamily="66" charset="0"/>
              </a:rPr>
              <a:t> langue étrangère.</a:t>
            </a:r>
          </a:p>
          <a:p>
            <a:pPr>
              <a:buFontTx/>
              <a:buChar char="-"/>
            </a:pPr>
            <a:r>
              <a:rPr lang="fr-FR" sz="2200" dirty="0">
                <a:latin typeface="Comic Sans MS" panose="030F0702030302020204" pitchFamily="66" charset="0"/>
              </a:rPr>
              <a:t>Si un élève souhaite absolument </a:t>
            </a:r>
            <a:r>
              <a:rPr lang="fr-FR" sz="2200" b="1" dirty="0">
                <a:latin typeface="Comic Sans MS" panose="030F0702030302020204" pitchFamily="66" charset="0"/>
              </a:rPr>
              <a:t>apprendre l’allemand ou l’italien</a:t>
            </a:r>
            <a:r>
              <a:rPr lang="fr-FR" sz="2200" dirty="0">
                <a:latin typeface="Comic Sans MS" panose="030F0702030302020204" pitchFamily="66" charset="0"/>
              </a:rPr>
              <a:t>, il doit </a:t>
            </a:r>
            <a:r>
              <a:rPr lang="fr-FR" sz="2200" b="1" dirty="0">
                <a:latin typeface="Comic Sans MS" panose="030F0702030302020204" pitchFamily="66" charset="0"/>
              </a:rPr>
              <a:t>commencer dès la 6</a:t>
            </a:r>
            <a:r>
              <a:rPr lang="fr-FR" sz="2200" b="1" baseline="30000" dirty="0">
                <a:latin typeface="Comic Sans MS" panose="030F0702030302020204" pitchFamily="66" charset="0"/>
              </a:rPr>
              <a:t>ème</a:t>
            </a:r>
            <a:r>
              <a:rPr lang="fr-FR" sz="2200" b="1" dirty="0">
                <a:latin typeface="Comic Sans MS" panose="030F0702030302020204" pitchFamily="66" charset="0"/>
              </a:rPr>
              <a:t> en classe bilangue </a:t>
            </a:r>
            <a:r>
              <a:rPr lang="fr-FR" sz="2200" dirty="0">
                <a:latin typeface="Comic Sans MS" panose="030F0702030302020204" pitchFamily="66" charset="0"/>
              </a:rPr>
              <a:t>car il ne pourra pas débuter en 5</a:t>
            </a:r>
            <a:r>
              <a:rPr lang="fr-FR" sz="2200" baseline="30000" dirty="0">
                <a:latin typeface="Comic Sans MS" panose="030F0702030302020204" pitchFamily="66" charset="0"/>
              </a:rPr>
              <a:t>ème</a:t>
            </a:r>
            <a:r>
              <a:rPr lang="fr-FR" sz="22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6762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265</Words>
  <Application>Microsoft Office PowerPoint</Application>
  <PresentationFormat>Grand écran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Thème Office</vt:lpstr>
      <vt:lpstr>Les parcours de langues étrangères au collège Ronsard (3 choix possibles)</vt:lpstr>
      <vt:lpstr>Comment choisir sa 2ème langue étrangère (LV2)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Volumes horaires hebdomadaires de langue étrangère au collège</dc:title>
  <dc:creator>seb</dc:creator>
  <cp:lastModifiedBy>seb</cp:lastModifiedBy>
  <cp:revision>26</cp:revision>
  <dcterms:created xsi:type="dcterms:W3CDTF">2019-12-10T16:25:08Z</dcterms:created>
  <dcterms:modified xsi:type="dcterms:W3CDTF">2021-02-10T09:07:22Z</dcterms:modified>
</cp:coreProperties>
</file>